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83" r:id="rId8"/>
    <p:sldId id="285" r:id="rId9"/>
    <p:sldId id="284" r:id="rId10"/>
    <p:sldId id="262" r:id="rId11"/>
    <p:sldId id="263" r:id="rId12"/>
    <p:sldId id="264" r:id="rId13"/>
    <p:sldId id="265" r:id="rId14"/>
    <p:sldId id="272" r:id="rId15"/>
    <p:sldId id="273" r:id="rId16"/>
    <p:sldId id="266" r:id="rId17"/>
    <p:sldId id="274" r:id="rId18"/>
    <p:sldId id="280" r:id="rId19"/>
    <p:sldId id="267" r:id="rId20"/>
    <p:sldId id="281" r:id="rId21"/>
    <p:sldId id="282" r:id="rId22"/>
    <p:sldId id="276" r:id="rId23"/>
    <p:sldId id="268" r:id="rId24"/>
    <p:sldId id="269" r:id="rId25"/>
    <p:sldId id="279" r:id="rId26"/>
    <p:sldId id="270" r:id="rId27"/>
    <p:sldId id="277" r:id="rId28"/>
    <p:sldId id="278" r:id="rId29"/>
    <p:sldId id="27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9933FF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2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79512" y="188640"/>
            <a:ext cx="8784976" cy="6480720"/>
          </a:xfrm>
          <a:prstGeom prst="round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9" name="Picture 7" descr="http://s43.radikal.ru/i102/0901/35/72544a67e659.jpg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373216"/>
            <a:ext cx="3168352" cy="1331080"/>
          </a:xfrm>
          <a:prstGeom prst="rect">
            <a:avLst/>
          </a:prstGeom>
          <a:noFill/>
        </p:spPr>
      </p:pic>
      <p:pic>
        <p:nvPicPr>
          <p:cNvPr id="19" name="Picture 7" descr="http://s43.radikal.ru/i102/0901/35/72544a67e659.jpg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5373216"/>
            <a:ext cx="3168352" cy="1331080"/>
          </a:xfrm>
          <a:prstGeom prst="rect">
            <a:avLst/>
          </a:prstGeom>
          <a:noFill/>
        </p:spPr>
      </p:pic>
      <p:pic>
        <p:nvPicPr>
          <p:cNvPr id="20" name="Picture 7" descr="http://s43.radikal.ru/i102/0901/35/72544a67e659.jpg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5373216"/>
            <a:ext cx="3168352" cy="1331080"/>
          </a:xfrm>
          <a:prstGeom prst="rect">
            <a:avLst/>
          </a:prstGeom>
          <a:noFill/>
        </p:spPr>
      </p:pic>
      <p:pic>
        <p:nvPicPr>
          <p:cNvPr id="16386" name="Picture 2" descr="http://img-fotki.yandex.ru/get/5603/svetlera.233/0_5a2e8_6ca8761b_XS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67544" y="5157192"/>
            <a:ext cx="1229177" cy="1321695"/>
          </a:xfrm>
          <a:prstGeom prst="rect">
            <a:avLst/>
          </a:prstGeom>
          <a:noFill/>
        </p:spPr>
      </p:pic>
      <p:pic>
        <p:nvPicPr>
          <p:cNvPr id="16388" name="Picture 4" descr="http://img-fotki.yandex.ru/get/5905/svetlera.233/0_5a2e0_a1798d9c_L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0"/>
            <a:ext cx="1405034" cy="1152128"/>
          </a:xfrm>
          <a:prstGeom prst="rect">
            <a:avLst/>
          </a:prstGeom>
          <a:noFill/>
        </p:spPr>
      </p:pic>
      <p:sp>
        <p:nvSpPr>
          <p:cNvPr id="16390" name="AutoShape 6" descr="http://img-fotki.yandex.ru/get/5905/svetlera.233/0_5a2e9_2bfbcf22_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://img-fotki.yandex.ru/get/5905/svetlera.233/0_5a2e9_2bfbcf22_L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596336" y="4653136"/>
            <a:ext cx="1240185" cy="173695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470025"/>
          </a:xfrm>
        </p:spPr>
        <p:txBody>
          <a:bodyPr/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Проект </a:t>
            </a:r>
            <a:b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«Я вырасту здоровым» 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60648"/>
            <a:ext cx="6400800" cy="1752600"/>
          </a:xfrm>
        </p:spPr>
        <p:txBody>
          <a:bodyPr/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МАДОУ детский сад № 186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г. Тюмени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3501008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Автор: </a:t>
            </a:r>
          </a:p>
          <a:p>
            <a:pPr algn="ctr"/>
            <a:r>
              <a:rPr lang="ru-RU" sz="3200" dirty="0" smtClean="0"/>
              <a:t>Манакова Татьяна Владимировна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5229200"/>
            <a:ext cx="2767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Тюмень 2016г.</a:t>
            </a:r>
            <a:endParaRPr lang="ru-RU" sz="3200" b="1" dirty="0"/>
          </a:p>
        </p:txBody>
      </p:sp>
      <p:pic>
        <p:nvPicPr>
          <p:cNvPr id="13314" name="Picture 2" descr="http://84.img.avito.st/1280x960/801073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4140571" cy="22418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1 этап. Подготовительный</a:t>
            </a:r>
            <a:endParaRPr lang="ru-RU" sz="4000" dirty="0" smtClean="0"/>
          </a:p>
          <a:p>
            <a:r>
              <a:rPr lang="ru-RU" sz="4000" dirty="0" smtClean="0"/>
              <a:t> 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Цель: </a:t>
            </a:r>
            <a:r>
              <a:rPr lang="ru-RU" sz="3200" dirty="0" smtClean="0"/>
              <a:t>Изучение знаний у дошкольников по здоровому образу жизни и отношение родителей к вопросам </a:t>
            </a:r>
            <a:r>
              <a:rPr lang="ru-RU" sz="3200" dirty="0" err="1" smtClean="0"/>
              <a:t>здоровосбережения</a:t>
            </a:r>
            <a:r>
              <a:rPr lang="ru-RU" sz="3200" dirty="0" smtClean="0"/>
              <a:t>. </a:t>
            </a:r>
            <a:endParaRPr lang="ru-RU" sz="3200" dirty="0"/>
          </a:p>
        </p:txBody>
      </p:sp>
      <p:pic>
        <p:nvPicPr>
          <p:cNvPr id="24578" name="Picture 2" descr="http://sch2109.mskobr.ru/users_files/kruglova/files/attach_fil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356992"/>
            <a:ext cx="3600400" cy="269616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0648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2 этап. Практический </a:t>
            </a:r>
          </a:p>
          <a:p>
            <a:pPr algn="ctr"/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rgbClr val="7030A0"/>
                </a:solidFill>
              </a:rPr>
              <a:t>Цель: </a:t>
            </a:r>
            <a:r>
              <a:rPr lang="ru-RU" sz="3200" dirty="0" smtClean="0"/>
              <a:t>Формирование у детей понятия о здоровом образе жизни. Закрепление знаний о культуре гигиены и осознанного подхода к своему питанию.</a:t>
            </a:r>
            <a:endParaRPr lang="ru-RU" sz="3200" dirty="0"/>
          </a:p>
        </p:txBody>
      </p:sp>
      <p:pic>
        <p:nvPicPr>
          <p:cNvPr id="23556" name="Picture 4" descr="http://shkolageo.ru/mpakarb/%D0%9A%D0%BE%D0%BD%D1%81%D1%83%D0%BB%D1%8C%D1%82%D0%B0%D1%86%D0%B8%D0%B8+%D0%B4%D0%BB%D1%8F+%D1%80%D0%BE%D0%B4%D0%B8%D1%82%D0%B5%D0%BB%D0%B5%D0%B9+%C2%AB%D0%92%D0%BE%D1%81%D0%BF%D0%B8%D1%82%D0%B0%D0%BD%D0%B8%D0%B5+%D0%BE%D1%81%D0%BD%D0%BE%D0%B2+%D0%B7%D0%B4%D0%BE%D1%80%D0%BE%D0%B2%D0%BE%D0%B3%D0%BE+%D0%BE%D0%B1%D1%80%D0%B0%D0%B7%D0%B0+%D0%B6%D0%B8%D0%B7%D0%BD%D0%B8+%D1%83+%D0%B4%D0%B5%D1%82%D0%B5%D0%B9+%D0%B4%D0%BE%D1%88%D0%BA%D0%BE%D0%BB%D1%8C%D0%BD%D0%BE%D0%B3%D0%BE+%D0%B2%D0%BE%D0%B7%D1%80%D0%B0%D1%81%D1%82%D0%B0%C2%BBb/12183_html_md539ac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5490">
            <a:off x="5678019" y="3366462"/>
            <a:ext cx="2788787" cy="3052424"/>
          </a:xfrm>
          <a:prstGeom prst="rect">
            <a:avLst/>
          </a:prstGeom>
          <a:noFill/>
        </p:spPr>
      </p:pic>
      <p:pic>
        <p:nvPicPr>
          <p:cNvPr id="23560" name="Picture 8" descr="http://expertbeacon.com/sites/default/files/new_mothers_make_safe_and_natural_health_choices_for_your_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4103174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http://dochkolnik.ru/wp-content/uploads/2014/11/Ratsion-pitaniya-doshkolni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268760"/>
            <a:ext cx="3803854" cy="289785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55776" y="476672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Работа с детьми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00808"/>
            <a:ext cx="5156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«Здоровье и правила гигиены»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79075" y="4437112"/>
            <a:ext cx="32455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Гимнастика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«Мы спортсмены»</a:t>
            </a:r>
            <a:endParaRPr lang="ru-RU" dirty="0"/>
          </a:p>
        </p:txBody>
      </p:sp>
      <p:pic>
        <p:nvPicPr>
          <p:cNvPr id="22529" name="Picture 1" descr="C:\Users\АДМИНСТРАТОР\Desktop\Новая папка (2)\IMG_2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56992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5048" y="47667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Непосредственная образовательная деятельность по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физвоспитанию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068960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Упражнение на осанку:</a:t>
            </a:r>
          </a:p>
          <a:p>
            <a:pPr algn="ctr"/>
            <a:r>
              <a:rPr lang="ru-RU" sz="2400" b="1" dirty="0" smtClean="0"/>
              <a:t> «Березка»</a:t>
            </a:r>
            <a:endParaRPr lang="ru-RU" sz="2400" b="1" dirty="0"/>
          </a:p>
        </p:txBody>
      </p:sp>
      <p:pic>
        <p:nvPicPr>
          <p:cNvPr id="21505" name="Picture 1" descr="C:\Users\АДМИНСТРАТОР\Desktop\Новая папка (2)\IMG_2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44824"/>
            <a:ext cx="6048672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Упражнение: «Перешагни кубик»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9699" name="Picture 3" descr="C:\Users\АДМИНСТРАТОР\Desktop\Новая папка (2)\IMG_2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6144683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476672"/>
            <a:ext cx="4101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Упражнение: «Прыжок»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22" name="Picture 2" descr="C:\Users\АДМИНСТРАТОР\Desktop\Новая папка (2)\IMG_2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336704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692696"/>
            <a:ext cx="828092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 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CC"/>
                </a:solidFill>
              </a:rPr>
              <a:t>«В гостях у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CC"/>
                </a:solidFill>
              </a:rPr>
              <a:t>Витаминкина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CC"/>
                </a:solidFill>
              </a:rPr>
              <a:t>»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CC"/>
                </a:solidFill>
              </a:rPr>
              <a:t> </a:t>
            </a:r>
            <a:endParaRPr lang="ru-RU" dirty="0" smtClean="0">
              <a:solidFill>
                <a:srgbClr val="CC00CC"/>
              </a:solidFill>
            </a:endParaRPr>
          </a:p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НОД « В стране </a:t>
            </a:r>
            <a:r>
              <a:rPr lang="ru-RU" sz="2800" b="1" dirty="0" err="1" smtClean="0">
                <a:solidFill>
                  <a:srgbClr val="FF0000"/>
                </a:solidFill>
              </a:rPr>
              <a:t>Витаминии</a:t>
            </a:r>
            <a:r>
              <a:rPr lang="ru-RU" sz="2800" b="1" dirty="0" smtClean="0">
                <a:solidFill>
                  <a:srgbClr val="FF0000"/>
                </a:solidFill>
              </a:rPr>
              <a:t>» 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481" name="Picture 1" descr="C:\Users\АДМИНСТРАТОР\Desktop\Новая папка (2)\IMG_2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5760640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«В стране </a:t>
            </a:r>
            <a:r>
              <a:rPr lang="ru-RU" b="1" dirty="0" err="1" smtClean="0">
                <a:solidFill>
                  <a:srgbClr val="FF0000"/>
                </a:solidFill>
              </a:rPr>
              <a:t>Витаминии</a:t>
            </a:r>
            <a:r>
              <a:rPr lang="ru-RU" b="1" dirty="0" smtClean="0">
                <a:solidFill>
                  <a:srgbClr val="FF0000"/>
                </a:solidFill>
              </a:rPr>
              <a:t>» </a:t>
            </a:r>
            <a:endParaRPr lang="ru-RU" dirty="0"/>
          </a:p>
        </p:txBody>
      </p:sp>
      <p:pic>
        <p:nvPicPr>
          <p:cNvPr id="31746" name="Picture 2" descr="C:\Users\АДМИНСТРАТОР\Desktop\Новая папка (2)\IMG_2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052736"/>
            <a:ext cx="4283968" cy="3212976"/>
          </a:xfrm>
          <a:prstGeom prst="rect">
            <a:avLst/>
          </a:prstGeom>
          <a:noFill/>
        </p:spPr>
      </p:pic>
      <p:pic>
        <p:nvPicPr>
          <p:cNvPr id="31747" name="Picture 3" descr="C:\Users\АДМИНСТРАТОР\Desktop\Новая папка (2)\IMG_2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4572000" cy="3429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26876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«Мы любим овощи и фрукты»,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Они полезные продукты.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218258"/>
          </a:xfrm>
        </p:spPr>
        <p:txBody>
          <a:bodyPr/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Художественная деятельность: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Рисование по теме: 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«Я вырасту здоровым»</a:t>
            </a:r>
            <a:endParaRPr lang="ru-RU" sz="3600" dirty="0"/>
          </a:p>
        </p:txBody>
      </p:sp>
      <p:pic>
        <p:nvPicPr>
          <p:cNvPr id="1026" name="Picture 2" descr="http://cs630922.vk.me/v630922626/7fb/cPSl_qkd8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76872"/>
            <a:ext cx="5021677" cy="374533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365105"/>
            <a:ext cx="4392488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Кто быстрее соберет урожай»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404664"/>
            <a:ext cx="54473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Дидактические игры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484785"/>
            <a:ext cx="316835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«Волшебный мешочек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» </a:t>
            </a:r>
          </a:p>
        </p:txBody>
      </p:sp>
      <p:pic>
        <p:nvPicPr>
          <p:cNvPr id="1026" name="Picture 2" descr="C:\Users\АДМИНСТРАТОР\Desktop\Новая папка (2)\IMG_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923928" cy="2942946"/>
          </a:xfrm>
          <a:prstGeom prst="rect">
            <a:avLst/>
          </a:prstGeom>
          <a:noFill/>
        </p:spPr>
      </p:pic>
      <p:pic>
        <p:nvPicPr>
          <p:cNvPr id="1027" name="Picture 3" descr="C:\Users\АДМИНСТРАТОР\Desktop\Новая папка (2)\IMG_2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4091947" cy="306896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« Чтобы сделать ребенка умным и рассудительным, сделайте его крепким и здоровым: пусть он работает, действует, бегает, кричит, пусть он находится в постоянном движении».</a:t>
            </a:r>
          </a:p>
          <a:p>
            <a:pPr algn="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Жан Жак Руссо 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4338" name="Picture 2" descr="http://cs630922.vk.me/v630922626/723/DuanWWONd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6224">
            <a:off x="345832" y="2901417"/>
            <a:ext cx="2735179" cy="3666000"/>
          </a:xfrm>
          <a:prstGeom prst="rect">
            <a:avLst/>
          </a:prstGeom>
          <a:noFill/>
        </p:spPr>
      </p:pic>
      <p:pic>
        <p:nvPicPr>
          <p:cNvPr id="14340" name="Picture 4" descr="http://cs630922.vk.me/v630922626/73e/SAN0FnTXJ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8589">
            <a:off x="4837160" y="2858007"/>
            <a:ext cx="2880320" cy="38605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1008112"/>
          </a:xfrm>
        </p:spPr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Подвижные игры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052736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Перетягивание каната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ДМИНСТРАТОР\Desktop\Новая папка (2)\IMG_2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6192688" cy="464451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1008112"/>
          </a:xfrm>
        </p:spPr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Подвижные игры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052736"/>
            <a:ext cx="6400800" cy="1752600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АДМИНСТРАТОР\Desktop\Новая папка (2)\IMG_2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7524328" cy="449523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FF"/>
                </a:solidFill>
              </a:rPr>
              <a:t>Закаливание после сна</a:t>
            </a:r>
            <a:endParaRPr lang="ru-RU" b="1" dirty="0">
              <a:solidFill>
                <a:srgbClr val="9933FF"/>
              </a:solidFill>
            </a:endParaRPr>
          </a:p>
        </p:txBody>
      </p:sp>
      <p:pic>
        <p:nvPicPr>
          <p:cNvPr id="32770" name="Picture 2" descr="http://cs625520.vk.me/v625520972/247b6/AtqBdZYF0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412776"/>
            <a:ext cx="6984776" cy="4625571"/>
          </a:xfrm>
          <a:prstGeom prst="rect">
            <a:avLst/>
          </a:prstGeom>
          <a:noFill/>
        </p:spPr>
      </p:pic>
      <p:sp>
        <p:nvSpPr>
          <p:cNvPr id="5" name="Солнце 4"/>
          <p:cNvSpPr/>
          <p:nvPr/>
        </p:nvSpPr>
        <p:spPr>
          <a:xfrm>
            <a:off x="5652120" y="5085184"/>
            <a:ext cx="2520280" cy="115212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843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Работа с родителями</a:t>
            </a:r>
          </a:p>
          <a:p>
            <a:pPr algn="ctr"/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1. Задание для родителей: </a:t>
            </a:r>
            <a:endParaRPr lang="ru-RU" sz="2400" dirty="0" smtClean="0"/>
          </a:p>
          <a:p>
            <a:pPr>
              <a:buBlip>
                <a:blip r:embed="rId2"/>
              </a:buBlip>
            </a:pPr>
            <a:r>
              <a:rPr lang="ru-RU" sz="2400" dirty="0" smtClean="0"/>
              <a:t> Сочинить сказку «Как фрукты и овощи о своей пользе спорили».  Вместе с детьми нарисовать картинку к ней.</a:t>
            </a:r>
          </a:p>
          <a:p>
            <a:pPr>
              <a:buBlip>
                <a:blip r:embed="rId2"/>
              </a:buBlip>
            </a:pPr>
            <a:r>
              <a:rPr lang="ru-RU" sz="2400" dirty="0" smtClean="0"/>
              <a:t>Принести фотографию из семейного альбома на тему «Здоровье и мой ребенок»</a:t>
            </a:r>
          </a:p>
          <a:p>
            <a:endParaRPr lang="ru-RU" sz="2400" dirty="0" smtClean="0"/>
          </a:p>
          <a:p>
            <a:r>
              <a:rPr lang="ru-RU" sz="2400" dirty="0" smtClean="0"/>
              <a:t>2.Оформление папки передвижки « Растим здорового ребенка». 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8488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33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этап. Результаты работы.</a:t>
            </a:r>
          </a:p>
          <a:p>
            <a:r>
              <a:rPr lang="ru-RU" dirty="0" smtClean="0"/>
              <a:t> </a:t>
            </a:r>
            <a:r>
              <a:rPr lang="ru-RU" sz="2800" dirty="0" smtClean="0"/>
              <a:t>Непосредственная образовательная деятельность с детьми « Путешествие в страну здоровья»</a:t>
            </a:r>
          </a:p>
          <a:p>
            <a:endParaRPr lang="ru-RU" dirty="0" smtClean="0"/>
          </a:p>
          <a:p>
            <a:r>
              <a:rPr lang="ru-RU" sz="2400" b="1" dirty="0" smtClean="0">
                <a:solidFill>
                  <a:srgbClr val="7030A0"/>
                </a:solidFill>
              </a:rPr>
              <a:t>Цель: </a:t>
            </a:r>
            <a:r>
              <a:rPr lang="ru-RU" sz="2400" dirty="0" smtClean="0"/>
              <a:t>обобщение знаний и умений по здоровому образу жизни у детей. </a:t>
            </a:r>
            <a:endParaRPr lang="ru-RU" sz="2400" dirty="0"/>
          </a:p>
        </p:txBody>
      </p:sp>
      <p:pic>
        <p:nvPicPr>
          <p:cNvPr id="17409" name="Picture 1" descr="C:\Users\АДМИНСТРАТОР\Desktop\Новая папка (2)\IMG_24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3360373" cy="2520280"/>
          </a:xfrm>
          <a:prstGeom prst="rect">
            <a:avLst/>
          </a:prstGeom>
          <a:noFill/>
        </p:spPr>
      </p:pic>
      <p:pic>
        <p:nvPicPr>
          <p:cNvPr id="17410" name="Picture 2" descr="C:\Users\АДМИНСТРАТОР\Desktop\Новая папка (2)\IMG_2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780928"/>
            <a:ext cx="4860032" cy="364502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</a:rPr>
              <a:t>«Мы любим кушать вкусные и полезные яблочки»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33FF"/>
              </a:solidFill>
            </a:endParaRPr>
          </a:p>
        </p:txBody>
      </p:sp>
      <p:pic>
        <p:nvPicPr>
          <p:cNvPr id="36866" name="Picture 2" descr="http://cs628323.vk.me/v628323341/1e5dd/f7RAJt8cs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03807"/>
            <a:ext cx="7884368" cy="5254193"/>
          </a:xfrm>
          <a:prstGeom prst="rect">
            <a:avLst/>
          </a:prstGeom>
          <a:noFill/>
        </p:spPr>
      </p:pic>
      <p:pic>
        <p:nvPicPr>
          <p:cNvPr id="36868" name="Picture 4" descr="http://cs7054.vk.me/c540106/v540106682/c70e/J2C0_FfWT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5484" y="1"/>
            <a:ext cx="1498516" cy="15567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7056" y="33265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Семейная книга сказок</a:t>
            </a:r>
          </a:p>
        </p:txBody>
      </p:sp>
      <p:sp>
        <p:nvSpPr>
          <p:cNvPr id="16385" name="WordArt 1"/>
          <p:cNvSpPr>
            <a:spLocks noChangeArrowheads="1" noChangeShapeType="1" noTextEdit="1"/>
          </p:cNvSpPr>
          <p:nvPr/>
        </p:nvSpPr>
        <p:spPr bwMode="auto">
          <a:xfrm>
            <a:off x="899592" y="1052736"/>
            <a:ext cx="7488832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29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Как овощи и фрукты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о своей пользе спорили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  <p:pic>
        <p:nvPicPr>
          <p:cNvPr id="4098" name="Picture 2" descr="http://crr53vorkuta.ucoz.ru/0_10a937_ff14cef4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260648"/>
            <a:ext cx="950884" cy="1440160"/>
          </a:xfrm>
          <a:prstGeom prst="rect">
            <a:avLst/>
          </a:prstGeom>
          <a:noFill/>
        </p:spPr>
      </p:pic>
      <p:pic>
        <p:nvPicPr>
          <p:cNvPr id="2050" name="Picture 2" descr="C:\Users\АДМИНСТРАТОР\Desktop\Новая папка (2)\IMG_2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4211960" cy="2911383"/>
          </a:xfrm>
          <a:prstGeom prst="rect">
            <a:avLst/>
          </a:prstGeom>
          <a:noFill/>
        </p:spPr>
      </p:pic>
      <p:pic>
        <p:nvPicPr>
          <p:cNvPr id="2051" name="Picture 3" descr="C:\Users\АДМИНСТРАТОР\Desktop\Новая папка (2)\IMG_25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276872"/>
            <a:ext cx="3989500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7187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Презентация стенгазеты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«В здоровом теле – здоровый дух!»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34818" name="Picture 2" descr="http://vostokschool.ucoz.com/_bl/1/s47526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7344816" cy="55086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okartinkah.ru/img/kartinki-konsultacii-dlya-roditeley-v-detskom-sadu-1814/kartinki-konsultacii-dlya-roditeley-v-detskom-sadu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1844824"/>
            <a:ext cx="10067378" cy="47251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Папка передвижка «Растим здорового ребенка»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okartinkah.ru/img/zdorove-kartinki-dlya-detey-1661/zdorove-kartinki-dlya-detey-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528209" cy="5381229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6043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«Береги здоровье с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молоду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 – гласит народная пословица. </a:t>
            </a:r>
          </a:p>
          <a:p>
            <a:endParaRPr lang="ru-RU" dirty="0" smtClean="0"/>
          </a:p>
          <a:p>
            <a:pPr algn="just"/>
            <a:r>
              <a:rPr lang="ru-RU" sz="2000" dirty="0" smtClean="0">
                <a:latin typeface="Comic Sans MS" pitchFamily="66" charset="0"/>
              </a:rPr>
              <a:t>Формирование у дошкольников навыков и привычек здорового образа жизни является актуальной и значимой в современных условиях. С этой проблемой сталкиваются ежегодно в дошкольном учреждении: ослабленное здоровье детей, низкий уровень их физического развития и т.д.</a:t>
            </a:r>
          </a:p>
          <a:p>
            <a:pPr algn="just"/>
            <a:r>
              <a:rPr lang="ru-RU" sz="2000" dirty="0" smtClean="0">
                <a:latin typeface="Comic Sans MS" pitchFamily="66" charset="0"/>
              </a:rPr>
              <a:t>Главная идея работы по формированию у дошкольников навыков и привычек здорового образа жизни заключается в том, что для достижения гармонии с природой, самим собой и обществом человеку необходимо заботиться о здоровье с детства. Ведь здоровье рассматривается как гармоничное состояние организма (физическое, психическое, социальное благополучие), которое позволяет человеку быть активным в своей жизни. Следует отметить, что формирование у детей навыков и привычек к здоровому образу жизни невозможно без сотрудничества с семьей. 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96752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проекта: </a:t>
            </a:r>
          </a:p>
          <a:p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у детей привычки здорового образа жизни в различных видах деятельности, взаимодействие с родителями в вопросах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здоровосбережения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842"/>
            <a:ext cx="80648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проекта:</a:t>
            </a:r>
            <a:endParaRPr lang="ru-RU" sz="3200" dirty="0" smtClean="0">
              <a:solidFill>
                <a:srgbClr val="FF0000"/>
              </a:solidFill>
            </a:endParaRP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Формировать у детей разумное отношение к своему здоровью;</a:t>
            </a:r>
          </a:p>
          <a:p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Повышать интерес к ЗОЖ через разнообразные формы и методы физкультурно-оздоровительной работы;</a:t>
            </a:r>
          </a:p>
          <a:p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Устанавливать сотрудничество с семьями воспитанников по проблеме укрепления физического и психического здоровья детей.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12879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Тип проекта : </a:t>
            </a:r>
          </a:p>
          <a:p>
            <a:pPr algn="ctr">
              <a:buBlip>
                <a:blip r:embed="rId2"/>
              </a:buBlip>
            </a:pPr>
            <a:r>
              <a:rPr lang="ru-RU" sz="3200" dirty="0" smtClean="0"/>
              <a:t>познавательно-практический</a:t>
            </a:r>
          </a:p>
          <a:p>
            <a:pPr algn="ctr">
              <a:buBlip>
                <a:blip r:embed="rId2"/>
              </a:buBlip>
            </a:pPr>
            <a:r>
              <a:rPr lang="ru-RU" sz="3200" dirty="0" smtClean="0"/>
              <a:t> краткосрочный</a:t>
            </a:r>
          </a:p>
          <a:p>
            <a:pPr algn="ctr">
              <a:buBlip>
                <a:blip r:embed="rId2"/>
              </a:buBlip>
            </a:pPr>
            <a:r>
              <a:rPr lang="ru-RU" sz="3200" dirty="0" smtClean="0"/>
              <a:t> групповой 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Участники проекта: </a:t>
            </a:r>
          </a:p>
          <a:p>
            <a:pPr algn="ctr">
              <a:buBlip>
                <a:blip r:embed="rId3"/>
              </a:buBlip>
            </a:pPr>
            <a:r>
              <a:rPr lang="ru-RU" sz="3200" dirty="0" smtClean="0"/>
              <a:t>дети средней группы, </a:t>
            </a:r>
          </a:p>
          <a:p>
            <a:pPr algn="ctr">
              <a:buBlip>
                <a:blip r:embed="rId3"/>
              </a:buBlip>
            </a:pPr>
            <a:r>
              <a:rPr lang="ru-RU" sz="3200" dirty="0" smtClean="0"/>
              <a:t>родители и педагоги группы </a:t>
            </a:r>
          </a:p>
          <a:p>
            <a:pPr algn="ctr">
              <a:buBlip>
                <a:blip r:embed="rId3"/>
              </a:buBlip>
            </a:pPr>
            <a:r>
              <a:rPr lang="ru-RU" sz="3200" dirty="0" smtClean="0"/>
              <a:t>инструктор по </a:t>
            </a:r>
            <a:r>
              <a:rPr lang="ru-RU" sz="3200" dirty="0" err="1" smtClean="0"/>
              <a:t>физвоспитанию</a:t>
            </a:r>
            <a:endParaRPr lang="ru-RU" sz="3200" dirty="0" smtClean="0"/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Срок реализации: </a:t>
            </a:r>
          </a:p>
          <a:p>
            <a:pPr algn="ctr">
              <a:buFont typeface="Wingdings" pitchFamily="2" charset="2"/>
              <a:buChar char="v"/>
            </a:pPr>
            <a:r>
              <a:rPr lang="ru-RU" sz="3200" dirty="0" smtClean="0"/>
              <a:t>1 неделя</a:t>
            </a:r>
          </a:p>
          <a:p>
            <a:pPr algn="ctr"/>
            <a:r>
              <a:rPr lang="ru-RU" sz="3200" dirty="0" smtClean="0"/>
              <a:t> </a:t>
            </a:r>
          </a:p>
          <a:p>
            <a:pPr algn="ctr"/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8136904" cy="1470025"/>
          </a:xfrm>
        </p:spPr>
        <p:txBody>
          <a:bodyPr/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формы реализации проекта: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568952" cy="51125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indent="45000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Изучение знаний у дошкольников по здоровому образу жизни и отношение родителей к вопросам </a:t>
            </a:r>
            <a:r>
              <a:rPr lang="ru-RU" sz="1800" dirty="0" err="1" smtClean="0">
                <a:solidFill>
                  <a:schemeClr val="tx1"/>
                </a:solidFill>
                <a:latin typeface="Comic Sans MS" pitchFamily="66" charset="0"/>
              </a:rPr>
              <a:t>здоровосбережения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;</a:t>
            </a:r>
          </a:p>
          <a:p>
            <a:pPr indent="45000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Формирование у детей понятия о здоровом образе жизни. Закрепление знаний о культуре гигиены и осознанного подхода к своему питанию;</a:t>
            </a:r>
          </a:p>
          <a:p>
            <a:pPr indent="45000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НОД: « В стране </a:t>
            </a:r>
            <a:r>
              <a:rPr lang="ru-RU" sz="1800" dirty="0" err="1" smtClean="0">
                <a:solidFill>
                  <a:schemeClr val="tx1"/>
                </a:solidFill>
                <a:latin typeface="Comic Sans MS" pitchFamily="66" charset="0"/>
              </a:rPr>
              <a:t>Витаминии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», « Путешествие в страну здоровья»</a:t>
            </a:r>
          </a:p>
          <a:p>
            <a:pPr marL="285750" indent="45000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 Познавательно-исследовательские беседы;</a:t>
            </a:r>
          </a:p>
          <a:p>
            <a:pPr marL="285750" indent="45000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 Подвижные и дидактические игры;</a:t>
            </a:r>
          </a:p>
          <a:p>
            <a:pPr marL="285750" indent="45000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Закаливание после сна;</a:t>
            </a:r>
          </a:p>
          <a:p>
            <a:pPr marL="285750" indent="45000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Работа с педагогом по </a:t>
            </a:r>
            <a:r>
              <a:rPr lang="ru-RU" sz="1800" dirty="0" err="1" smtClean="0">
                <a:solidFill>
                  <a:schemeClr val="tx1"/>
                </a:solidFill>
                <a:latin typeface="Comic Sans MS" pitchFamily="66" charset="0"/>
              </a:rPr>
              <a:t>физвоспитанию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;</a:t>
            </a:r>
          </a:p>
          <a:p>
            <a:pPr marL="285750" indent="45000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Совместная работа с родителями;</a:t>
            </a:r>
          </a:p>
          <a:p>
            <a:pPr marL="285750" indent="45000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«Мы любим кушать вкусные полезные яблочки»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a_AlgeriusNr" panose="04040704040802020702" pitchFamily="82" charset="-52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3366FF"/>
                </a:solidFill>
              </a:rPr>
              <a:t>Результат проекта:</a:t>
            </a:r>
            <a:endParaRPr lang="ru-RU" dirty="0">
              <a:solidFill>
                <a:srgbClr val="3366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124744"/>
            <a:ext cx="7560840" cy="53285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2400" b="1" dirty="0" smtClean="0">
                <a:solidFill>
                  <a:srgbClr val="7030A0"/>
                </a:solidFill>
              </a:rPr>
              <a:t>У Воспитанников: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Улучшились логические умения;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Повысился уровень знаний по темам: «Я вырасту здоровым»; «Овощи и фрукты»;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Появилось желание заниматься спортом;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Закрепили знания по правилам личной гигиены и правильного питания;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Воспитанники научились новым способам и приемам рисования;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проекта воспитанники отведали вкусный и полезный фрукт – яблоко.</a:t>
            </a:r>
          </a:p>
          <a:p>
            <a:pPr marL="342900" indent="-342900" algn="l">
              <a:spcAft>
                <a:spcPts val="800"/>
              </a:spcAft>
            </a:pPr>
            <a:r>
              <a:rPr lang="ru-RU" sz="24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Родители приняли активное участие в реализации проекта: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Сочинили вместе с ребенком сказки: «Как овощи и фрукты о своей пользе спорили»,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Вместе с детьми нарисовали картинку к ним.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Принесли фотографию из семейного альбома на тему «Здоровье и мой ребенок», из которых мы сделали фотогазету.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solidFill>
                <a:srgbClr val="C00000"/>
              </a:solidFill>
              <a:latin typeface="a_OldTyper" panose="020904040305050203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/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Продукт проекта: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980728"/>
            <a:ext cx="7704856" cy="56886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>
              <a:buBlip>
                <a:blip r:embed="rId2"/>
              </a:buBlip>
            </a:pPr>
            <a:r>
              <a:rPr lang="ru-RU" sz="2200" dirty="0" smtClean="0">
                <a:solidFill>
                  <a:schemeClr val="tx1"/>
                </a:solidFill>
              </a:rPr>
              <a:t>Картотека дидактических и подвижных игр по теме: «Я вырасту здоровым»;</a:t>
            </a:r>
          </a:p>
          <a:p>
            <a:pPr algn="l">
              <a:buBlip>
                <a:blip r:embed="rId2"/>
              </a:buBlip>
            </a:pPr>
            <a:r>
              <a:rPr lang="ru-RU" sz="2200" dirty="0" smtClean="0">
                <a:solidFill>
                  <a:schemeClr val="tx1"/>
                </a:solidFill>
              </a:rPr>
              <a:t>Подборка стихотворений, пословиц о здоровье;</a:t>
            </a:r>
          </a:p>
          <a:p>
            <a:pPr algn="l">
              <a:buBlip>
                <a:blip r:embed="rId2"/>
              </a:buBlip>
            </a:pPr>
            <a:r>
              <a:rPr lang="ru-RU" sz="2200" dirty="0" smtClean="0">
                <a:solidFill>
                  <a:schemeClr val="tx1"/>
                </a:solidFill>
              </a:rPr>
              <a:t>Подборка детской литературы по темам: «Я вырасту здоровым», «Овощи и фрукты», «Я и спорт», «Я знаю правила личной гигиены»;</a:t>
            </a:r>
          </a:p>
          <a:p>
            <a:pPr algn="l">
              <a:buBlip>
                <a:blip r:embed="rId2"/>
              </a:buBlip>
            </a:pPr>
            <a:r>
              <a:rPr lang="ru-RU" sz="2200" dirty="0" smtClean="0">
                <a:solidFill>
                  <a:schemeClr val="tx1"/>
                </a:solidFill>
              </a:rPr>
              <a:t>Выставка рисунков по теме проекта; </a:t>
            </a:r>
          </a:p>
          <a:p>
            <a:pPr algn="l">
              <a:buBlip>
                <a:blip r:embed="rId2"/>
              </a:buBlip>
            </a:pPr>
            <a:r>
              <a:rPr lang="ru-RU" sz="2200" dirty="0" smtClean="0">
                <a:solidFill>
                  <a:schemeClr val="tx1"/>
                </a:solidFill>
              </a:rPr>
              <a:t>Создание «Дорожки здоровья»  для закаливания;</a:t>
            </a:r>
          </a:p>
          <a:p>
            <a:pPr algn="l">
              <a:buBlip>
                <a:blip r:embed="rId2"/>
              </a:buBlip>
            </a:pPr>
            <a:r>
              <a:rPr lang="ru-RU" sz="2200" dirty="0" smtClean="0">
                <a:solidFill>
                  <a:schemeClr val="tx1"/>
                </a:solidFill>
              </a:rPr>
              <a:t>Выставка семейной фотогазеты: «Здоровье и мой ребенок»; </a:t>
            </a:r>
          </a:p>
          <a:p>
            <a:pPr algn="l">
              <a:buBlip>
                <a:blip r:embed="rId2"/>
              </a:buBlip>
            </a:pPr>
            <a:r>
              <a:rPr lang="ru-RU" sz="2200" dirty="0" smtClean="0">
                <a:solidFill>
                  <a:schemeClr val="tx1"/>
                </a:solidFill>
              </a:rPr>
              <a:t>Создание семейной книги: «Как овощи и фрукты о своей пользе спорили»;</a:t>
            </a:r>
          </a:p>
          <a:p>
            <a:pPr algn="l">
              <a:buBlip>
                <a:blip r:embed="rId2"/>
              </a:buBlip>
            </a:pPr>
            <a:r>
              <a:rPr lang="ru-RU" sz="2200" dirty="0" smtClean="0">
                <a:solidFill>
                  <a:schemeClr val="tx1"/>
                </a:solidFill>
              </a:rPr>
              <a:t>Оформление папки передвижки « Растим здорового ребенка»;</a:t>
            </a:r>
          </a:p>
          <a:p>
            <a:pPr algn="l">
              <a:buBlip>
                <a:blip r:embed="rId2"/>
              </a:buBlip>
            </a:pPr>
            <a:r>
              <a:rPr lang="ru-RU" sz="2200" dirty="0" smtClean="0">
                <a:solidFill>
                  <a:schemeClr val="tx1"/>
                </a:solidFill>
              </a:rPr>
              <a:t>Создание стенгазеты: «В здоровом теле – здоровый дух».</a:t>
            </a:r>
          </a:p>
          <a:p>
            <a:pPr algn="l">
              <a:buBlip>
                <a:blip r:embed="rId2"/>
              </a:buBlip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l">
              <a:buBlip>
                <a:blip r:embed="rId2"/>
              </a:buBlip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l">
              <a:buBlip>
                <a:blip r:embed="rId2"/>
              </a:buBlip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l">
              <a:buBlip>
                <a:blip r:embed="rId2"/>
              </a:buBlip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l">
              <a:buBlip>
                <a:blip r:embed="rId2"/>
              </a:buBlip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l">
              <a:buBlip>
                <a:blip r:embed="rId2"/>
              </a:buBlip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buBlip>
                <a:blip r:embed="rId2"/>
              </a:buBlip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194</TotalTime>
  <Words>757</Words>
  <Application>Microsoft Office PowerPoint</Application>
  <PresentationFormat>Экран (4:3)</PresentationFormat>
  <Paragraphs>124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Тема2</vt:lpstr>
      <vt:lpstr>Проект  «Я вырасту здоровым» </vt:lpstr>
      <vt:lpstr>Слайд 2</vt:lpstr>
      <vt:lpstr>Слайд 3</vt:lpstr>
      <vt:lpstr>Слайд 4</vt:lpstr>
      <vt:lpstr>Слайд 5</vt:lpstr>
      <vt:lpstr>Слайд 6</vt:lpstr>
      <vt:lpstr>Основные формы реализации проекта:</vt:lpstr>
      <vt:lpstr>Результат проекта:</vt:lpstr>
      <vt:lpstr>Продукт проекта: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«В стране Витаминии» </vt:lpstr>
      <vt:lpstr>Художественная деятельность: Рисование по теме:   «Я вырасту здоровым»</vt:lpstr>
      <vt:lpstr>Слайд 19</vt:lpstr>
      <vt:lpstr>Подвижные игры:</vt:lpstr>
      <vt:lpstr>Подвижные игры:</vt:lpstr>
      <vt:lpstr>Закаливание после сна</vt:lpstr>
      <vt:lpstr>Слайд 23</vt:lpstr>
      <vt:lpstr>Слайд 24</vt:lpstr>
      <vt:lpstr>«Мы любим кушать вкусные и полезные яблочки»</vt:lpstr>
      <vt:lpstr>Слайд 26</vt:lpstr>
      <vt:lpstr>Слайд 27</vt:lpstr>
      <vt:lpstr>Папка передвижка «Растим здорового ребенка»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 Я вырасту здоровым» </dc:title>
  <dc:creator>АДМИНСТРАТОР</dc:creator>
  <cp:lastModifiedBy>АДМИНСТРАТОР</cp:lastModifiedBy>
  <cp:revision>25</cp:revision>
  <dcterms:created xsi:type="dcterms:W3CDTF">2016-01-24T05:34:24Z</dcterms:created>
  <dcterms:modified xsi:type="dcterms:W3CDTF">2016-01-25T16:13:28Z</dcterms:modified>
</cp:coreProperties>
</file>